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rts/chart2.xml" ContentType="application/vnd.openxmlformats-officedocument.drawingml.chart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3"/>
  </p:notesMasterIdLst>
  <p:sldIdLst>
    <p:sldId id="398" r:id="rId3"/>
    <p:sldId id="454" r:id="rId4"/>
    <p:sldId id="460" r:id="rId5"/>
    <p:sldId id="459" r:id="rId6"/>
    <p:sldId id="458" r:id="rId7"/>
    <p:sldId id="457" r:id="rId8"/>
    <p:sldId id="456" r:id="rId9"/>
    <p:sldId id="461" r:id="rId10"/>
    <p:sldId id="463" r:id="rId11"/>
    <p:sldId id="44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os.tiago.sousa@gmail.com" initials="m" lastIdx="2" clrIdx="0">
    <p:extLst>
      <p:ext uri="{19B8F6BF-5375-455C-9EA6-DF929625EA0E}">
        <p15:presenceInfo xmlns:p15="http://schemas.microsoft.com/office/powerpoint/2012/main" userId="2ff1b804534c22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80E"/>
    <a:srgbClr val="16199A"/>
    <a:srgbClr val="001B36"/>
    <a:srgbClr val="B49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7" autoAdjust="0"/>
    <p:restoredTop sz="94225" autoAdjust="0"/>
  </p:normalViewPr>
  <p:slideViewPr>
    <p:cSldViewPr snapToGrid="0" snapToObjects="1">
      <p:cViewPr varScale="1">
        <p:scale>
          <a:sx n="107" d="100"/>
          <a:sy n="107" d="100"/>
        </p:scale>
        <p:origin x="159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lha_de_C_lculo_com_Permiss_o_para_Macros_do_Microsoft_Excel.xlsm"/><Relationship Id="rId1" Type="http://schemas.openxmlformats.org/officeDocument/2006/relationships/themeOverride" Target="../theme/themeOverride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sandros\Desktop\INFRASAT_%20DEPT.%20ESTR&#193;T&#201;GICO\Pasta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Gosto</a:t>
            </a:r>
            <a:r>
              <a:rPr lang="en-US" baseline="0" dirty="0"/>
              <a:t> e </a:t>
            </a:r>
            <a:r>
              <a:rPr lang="en-US" baseline="0" dirty="0" err="1"/>
              <a:t>visualização</a:t>
            </a:r>
            <a:r>
              <a:rPr lang="en-US" baseline="0" dirty="0"/>
              <a:t> </a:t>
            </a:r>
            <a:r>
              <a:rPr lang="en-US" baseline="0" dirty="0" err="1"/>
              <a:t>na</a:t>
            </a:r>
            <a:r>
              <a:rPr lang="en-US" baseline="0" dirty="0"/>
              <a:t> </a:t>
            </a:r>
            <a:r>
              <a:rPr lang="en-US" baseline="0" dirty="0" err="1"/>
              <a:t>página</a:t>
            </a:r>
            <a:r>
              <a:rPr lang="en-US" baseline="0" dirty="0"/>
              <a:t> </a:t>
            </a:r>
            <a:r>
              <a:rPr lang="en-US" baseline="0" dirty="0" err="1"/>
              <a:t>referente</a:t>
            </a:r>
            <a:r>
              <a:rPr lang="en-US" baseline="0" dirty="0"/>
              <a:t> 2021/2022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A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1386806017051797E-2"/>
          <c:w val="0.96562499999999996"/>
          <c:h val="0.76763399559338119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explosion val="18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B3F-3C4F-B380-73561CEE2B6D}"/>
              </c:ext>
            </c:extLst>
          </c:dPt>
          <c:dPt>
            <c:idx val="1"/>
            <c:bubble3D val="0"/>
            <c:explosion val="15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B3F-3C4F-B380-73561CEE2B6D}"/>
              </c:ext>
            </c:extLst>
          </c:dPt>
          <c:dPt>
            <c:idx val="2"/>
            <c:bubble3D val="0"/>
            <c:explosion val="27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B3F-3C4F-B380-73561CEE2B6D}"/>
              </c:ext>
            </c:extLst>
          </c:dPt>
          <c:dPt>
            <c:idx val="3"/>
            <c:bubble3D val="0"/>
            <c:explosion val="24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B3F-3C4F-B380-73561CEE2B6D}"/>
              </c:ext>
            </c:extLst>
          </c:dPt>
          <c:dPt>
            <c:idx val="4"/>
            <c:bubble3D val="0"/>
            <c:explosion val="21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B3F-3C4F-B380-73561CEE2B6D}"/>
              </c:ext>
            </c:extLst>
          </c:dPt>
          <c:dPt>
            <c:idx val="5"/>
            <c:bubble3D val="0"/>
            <c:explosion val="19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B3F-3C4F-B380-73561CEE2B6D}"/>
              </c:ext>
            </c:extLst>
          </c:dPt>
          <c:dPt>
            <c:idx val="6"/>
            <c:bubble3D val="0"/>
            <c:explosion val="21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B3F-3C4F-B380-73561CEE2B6D}"/>
              </c:ext>
            </c:extLst>
          </c:dPt>
          <c:dPt>
            <c:idx val="7"/>
            <c:bubble3D val="0"/>
            <c:explosion val="25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B3F-3C4F-B380-73561CEE2B6D}"/>
              </c:ext>
            </c:extLst>
          </c:dPt>
          <c:dPt>
            <c:idx val="8"/>
            <c:bubble3D val="0"/>
            <c:explosion val="31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4B3F-3C4F-B380-73561CEE2B6D}"/>
              </c:ext>
            </c:extLst>
          </c:dPt>
          <c:dPt>
            <c:idx val="9"/>
            <c:bubble3D val="0"/>
            <c:explosion val="3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4B3F-3C4F-B380-73561CEE2B6D}"/>
              </c:ext>
            </c:extLst>
          </c:dPt>
          <c:dPt>
            <c:idx val="10"/>
            <c:bubble3D val="0"/>
            <c:explosion val="22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4B3F-3C4F-B380-73561CEE2B6D}"/>
              </c:ext>
            </c:extLst>
          </c:dPt>
          <c:dPt>
            <c:idx val="11"/>
            <c:bubble3D val="0"/>
            <c:explosion val="25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4B3F-3C4F-B380-73561CEE2B6D}"/>
              </c:ext>
            </c:extLst>
          </c:dPt>
          <c:dPt>
            <c:idx val="12"/>
            <c:bubble3D val="0"/>
            <c:explosion val="18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4B3F-3C4F-B380-73561CEE2B6D}"/>
              </c:ext>
            </c:extLst>
          </c:dPt>
          <c:dPt>
            <c:idx val="13"/>
            <c:bubble3D val="0"/>
            <c:explosion val="16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4B3F-3C4F-B380-73561CEE2B6D}"/>
              </c:ext>
            </c:extLst>
          </c:dPt>
          <c:dPt>
            <c:idx val="14"/>
            <c:bubble3D val="0"/>
            <c:explosion val="23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4B3F-3C4F-B380-73561CEE2B6D}"/>
              </c:ext>
            </c:extLst>
          </c:dPt>
          <c:dPt>
            <c:idx val="15"/>
            <c:bubble3D val="0"/>
            <c:explosion val="16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4B3F-3C4F-B380-73561CEE2B6D}"/>
              </c:ext>
            </c:extLst>
          </c:dPt>
          <c:cat>
            <c:numRef>
              <c:f>Folha1!$A$2:$A$17</c:f>
              <c:numCache>
                <c:formatCode>mmm\-yy</c:formatCode>
                <c:ptCount val="16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</c:numCache>
            </c:numRef>
          </c:cat>
          <c:val>
            <c:numRef>
              <c:f>Folha1!$B$2:$B$17</c:f>
              <c:numCache>
                <c:formatCode>General</c:formatCode>
                <c:ptCount val="16"/>
                <c:pt idx="0">
                  <c:v>2</c:v>
                </c:pt>
                <c:pt idx="1">
                  <c:v>2.2000000000000002</c:v>
                </c:pt>
                <c:pt idx="2">
                  <c:v>2.5</c:v>
                </c:pt>
                <c:pt idx="3">
                  <c:v>2.2999999999999998</c:v>
                </c:pt>
                <c:pt idx="4">
                  <c:v>2</c:v>
                </c:pt>
                <c:pt idx="5">
                  <c:v>1.5</c:v>
                </c:pt>
                <c:pt idx="6">
                  <c:v>1.3</c:v>
                </c:pt>
                <c:pt idx="7">
                  <c:v>1</c:v>
                </c:pt>
                <c:pt idx="8">
                  <c:v>1</c:v>
                </c:pt>
                <c:pt idx="9">
                  <c:v>1.5</c:v>
                </c:pt>
                <c:pt idx="10">
                  <c:v>2</c:v>
                </c:pt>
                <c:pt idx="11">
                  <c:v>3</c:v>
                </c:pt>
                <c:pt idx="12">
                  <c:v>3.2</c:v>
                </c:pt>
                <c:pt idx="13">
                  <c:v>3.5</c:v>
                </c:pt>
                <c:pt idx="14">
                  <c:v>3.7</c:v>
                </c:pt>
                <c:pt idx="1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B3F-3C4F-B380-73561CEE2B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751968503937021E-2"/>
          <c:y val="0.85605205117790018"/>
          <c:w val="0.83168356299212609"/>
          <c:h val="0.1439479488220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A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A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97" b="1" i="0" u="none" strike="noStrike" baseline="0">
                <a:solidFill>
                  <a:srgbClr val="000000"/>
                </a:solidFill>
                <a:latin typeface="Tahoma"/>
                <a:ea typeface="Tahoma"/>
                <a:cs typeface="Tahoma"/>
              </a:defRPr>
            </a:pPr>
            <a:r>
              <a:rPr lang="en-US" dirty="0" err="1"/>
              <a:t>Gráfico</a:t>
            </a:r>
            <a:r>
              <a:rPr lang="en-US" dirty="0"/>
              <a:t> - </a:t>
            </a:r>
            <a:r>
              <a:rPr lang="en-US" dirty="0" err="1"/>
              <a:t>Variação</a:t>
            </a:r>
            <a:r>
              <a:rPr lang="en-US" dirty="0"/>
              <a:t> das leads </a:t>
            </a:r>
            <a:r>
              <a:rPr lang="en-US" dirty="0" err="1"/>
              <a:t>nas</a:t>
            </a:r>
            <a:r>
              <a:rPr lang="en-US" dirty="0"/>
              <a:t> redes </a:t>
            </a:r>
            <a:r>
              <a:rPr lang="en-US" dirty="0" err="1"/>
              <a:t>sociais</a:t>
            </a:r>
            <a:r>
              <a:rPr lang="en-US" dirty="0"/>
              <a:t> </a:t>
            </a:r>
          </a:p>
        </c:rich>
      </c:tx>
      <c:layout>
        <c:manualLayout>
          <c:xMode val="edge"/>
          <c:yMode val="edge"/>
          <c:x val="0.18551787138661996"/>
          <c:y val="0.1317233353593143"/>
        </c:manualLayout>
      </c:layout>
      <c:overlay val="0"/>
      <c:spPr>
        <a:noFill/>
        <a:ln w="2533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2.3243536605591808E-2"/>
          <c:y val="0.16291144368762164"/>
          <c:w val="0.95351295015403559"/>
          <c:h val="0.6134794608422585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Plan2!$B$4</c:f>
              <c:strCache>
                <c:ptCount val="1"/>
                <c:pt idx="0">
                  <c:v>FACEBOOK</c:v>
                </c:pt>
              </c:strCache>
            </c:strRef>
          </c:tx>
          <c:spPr>
            <a:solidFill>
              <a:srgbClr val="990000"/>
            </a:solidFill>
          </c:spPr>
          <c:invertIfNegative val="0"/>
          <c:dLbls>
            <c:spPr>
              <a:solidFill>
                <a:sysClr val="window" lastClr="FFFFFF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98" b="0" i="0" u="none" strike="noStrike" baseline="0">
                    <a:solidFill>
                      <a:srgbClr val="000000"/>
                    </a:solidFill>
                    <a:latin typeface="Tahoma"/>
                    <a:ea typeface="Tahoma"/>
                    <a:cs typeface="Tahoma"/>
                  </a:defRPr>
                </a:pPr>
                <a:endParaRPr lang="pt-A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Plan2!$C$2:$O$2</c:f>
              <c:strCache>
                <c:ptCount val="13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ACUMULADO</c:v>
                </c:pt>
              </c:strCache>
            </c:strRef>
          </c:cat>
          <c:val>
            <c:numRef>
              <c:f>Plan2!$C$4:$N$4</c:f>
              <c:numCache>
                <c:formatCode>General</c:formatCode>
                <c:ptCount val="12"/>
                <c:pt idx="0">
                  <c:v>27</c:v>
                </c:pt>
                <c:pt idx="1">
                  <c:v>34</c:v>
                </c:pt>
                <c:pt idx="2">
                  <c:v>5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8</c:v>
                </c:pt>
                <c:pt idx="9">
                  <c:v>10</c:v>
                </c:pt>
                <c:pt idx="10">
                  <c:v>13</c:v>
                </c:pt>
                <c:pt idx="1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04-EA49-8ACB-D53768ED2096}"/>
            </c:ext>
          </c:extLst>
        </c:ser>
        <c:ser>
          <c:idx val="0"/>
          <c:order val="1"/>
          <c:tx>
            <c:strRef>
              <c:f>Plan2!$B$3</c:f>
              <c:strCache>
                <c:ptCount val="1"/>
                <c:pt idx="0">
                  <c:v>WHATSAPP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04-EA49-8ACB-D53768ED209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04-EA49-8ACB-D53768ED209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04-EA49-8ACB-D53768ED209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04-EA49-8ACB-D53768ED209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04-EA49-8ACB-D53768ED2096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04-EA49-8ACB-D53768ED209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98" b="0" i="0" u="none" strike="noStrike" baseline="0">
                    <a:solidFill>
                      <a:srgbClr val="000000"/>
                    </a:solidFill>
                    <a:latin typeface="Tahoma"/>
                    <a:ea typeface="Tahoma"/>
                    <a:cs typeface="Tahoma"/>
                  </a:defRPr>
                </a:pPr>
                <a:endParaRPr lang="pt-A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Plan2!$C$3:$N$3</c:f>
              <c:numCache>
                <c:formatCode>General</c:formatCode>
                <c:ptCount val="12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D04-EA49-8ACB-D53768ED20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-10"/>
        <c:axId val="1608562320"/>
        <c:axId val="1"/>
      </c:barChart>
      <c:catAx>
        <c:axId val="160856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97" b="0" i="0" u="none" strike="noStrike" baseline="0">
                <a:solidFill>
                  <a:srgbClr val="000000"/>
                </a:solidFill>
                <a:latin typeface="Tahoma"/>
                <a:ea typeface="Tahoma"/>
                <a:cs typeface="Tahoma"/>
              </a:defRPr>
            </a:pPr>
            <a:endParaRPr lang="pt-A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08562320"/>
        <c:crosses val="autoZero"/>
        <c:crossBetween val="between"/>
      </c:valAx>
      <c:spPr>
        <a:noFill/>
        <a:ln w="25330">
          <a:noFill/>
        </a:ln>
      </c:spPr>
    </c:plotArea>
    <c:plotVisOnly val="1"/>
    <c:dispBlanksAs val="gap"/>
    <c:showDLblsOverMax val="0"/>
  </c:chart>
  <c:spPr>
    <a:solidFill>
      <a:schemeClr val="bg1"/>
    </a:solidFill>
    <a:ln w="6332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 sz="997" b="0" i="0" u="none" strike="noStrike" baseline="0">
          <a:solidFill>
            <a:srgbClr val="000000"/>
          </a:solidFill>
          <a:latin typeface="Tahoma"/>
          <a:ea typeface="Tahoma"/>
          <a:cs typeface="Tahoma"/>
        </a:defRPr>
      </a:pPr>
      <a:endParaRPr lang="pt-AO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Gráfico</a:t>
            </a:r>
            <a:r>
              <a:rPr lang="en-US" baseline="0"/>
              <a:t> - Leads por canais - 2021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pt-AO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Plan1!$D$21</c:f>
              <c:strCache>
                <c:ptCount val="1"/>
                <c:pt idx="0">
                  <c:v>Nº LEADS 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75A-374D-A435-467F6B9610B4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75A-374D-A435-467F6B9610B4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A-374D-A435-467F6B9610B4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5A-374D-A435-467F6B9610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AO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Plan1!$C$22:$C$24</c:f>
              <c:strCache>
                <c:ptCount val="3"/>
                <c:pt idx="0">
                  <c:v>FACEBOOK</c:v>
                </c:pt>
                <c:pt idx="1">
                  <c:v>WHATSAPP</c:v>
                </c:pt>
                <c:pt idx="2">
                  <c:v>OUTROS</c:v>
                </c:pt>
              </c:strCache>
            </c:strRef>
          </c:cat>
          <c:val>
            <c:numRef>
              <c:f>Plan1!$D$22:$D$24</c:f>
              <c:numCache>
                <c:formatCode>General</c:formatCode>
                <c:ptCount val="3"/>
                <c:pt idx="0">
                  <c:v>134</c:v>
                </c:pt>
                <c:pt idx="1">
                  <c:v>13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A-374D-A435-467F6B9610B4}"/>
            </c:ext>
          </c:extLst>
        </c:ser>
        <c:ser>
          <c:idx val="1"/>
          <c:order val="1"/>
          <c:tx>
            <c:strRef>
              <c:f>Plan1!$E$21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275A-374D-A435-467F6B9610B4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275A-374D-A435-467F6B9610B4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275A-374D-A435-467F6B9610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AO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Plan1!$C$22:$C$24</c:f>
              <c:strCache>
                <c:ptCount val="3"/>
                <c:pt idx="0">
                  <c:v>FACEBOOK</c:v>
                </c:pt>
                <c:pt idx="1">
                  <c:v>WHATSAPP</c:v>
                </c:pt>
                <c:pt idx="2">
                  <c:v>OUTROS</c:v>
                </c:pt>
              </c:strCache>
            </c:strRef>
          </c:cat>
          <c:val>
            <c:numRef>
              <c:f>Plan1!$E$22:$E$24</c:f>
              <c:numCache>
                <c:formatCode>0.00%</c:formatCode>
                <c:ptCount val="3"/>
                <c:pt idx="0">
                  <c:v>0.91156462585034015</c:v>
                </c:pt>
                <c:pt idx="1">
                  <c:v>8.8435374149659865E-2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75A-374D-A435-467F6B9610B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AO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AO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79699287589051371"/>
          <c:y val="0.39706704127146325"/>
          <c:w val="0.20300712410948632"/>
          <c:h val="0.2723396195127935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AO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A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A8726-A942-46A4-8BBD-1250BC724678}" type="datetimeFigureOut">
              <a:rPr lang="pt-PT" smtClean="0"/>
              <a:pPr/>
              <a:t>29/04/22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BB8A6-EF56-4D56-9CED-DFA52984E41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261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4ED0-EBAD-4886-9A36-6EF72CB786A4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0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887C9-B91B-4E34-9799-858167EA60BC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4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8E939-C6B2-4BA8-94BF-48B6C204D309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9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E6E2-BD4F-4F76-A891-BCA0D37F513E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971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4ED0-EBAD-4886-9A36-6EF72CB786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208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8536-DDBA-4BF7-B044-4D5DAFB211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59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DCB5-656C-4224-8813-2D35D4122C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334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E41DD-A636-412E-B7B1-3C768F0E70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5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A652-CBC4-4BC2-8EF5-95E82E7B48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9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AD18-4D25-4608-AFC8-F141CE65A3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23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83B8-EC3E-4024-AE2B-5339167BF9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8536-DDBA-4BF7-B044-4D5DAFB2115D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59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5EE7-7F58-484A-A000-BFA2888E13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94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1E908-AAE5-4E06-84E1-CF118BEC21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96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887C9-B91B-4E34-9799-858167EA60B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4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8E939-C6B2-4BA8-94BF-48B6C204D3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9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E6E2-BD4F-4F76-A891-BCA0D37F51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DCB5-656C-4224-8813-2D35D4122CBF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33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E41DD-A636-412E-B7B1-3C768F0E7024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15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A652-CBC4-4BC2-8EF5-95E82E7B48D4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36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AD18-4D25-4608-AFC8-F141CE65A320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23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83B8-EC3E-4024-AE2B-5339167BF9C3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E5EE7-7F58-484A-A000-BFA2888E13F3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69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1E908-AAE5-4E06-84E1-CF118BEC21AD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6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6C36-1499-45E3-9525-5A0B2BCDE1D6}" type="datetime1">
              <a:rPr lang="en-US" smtClean="0"/>
              <a:pPr/>
              <a:t>4/29/22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B128-0DDE-CD43-B696-EB26C395C34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1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6C36-1499-45E3-9525-5A0B2BCDE1D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1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7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9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623300" y="1115102"/>
            <a:ext cx="393700" cy="267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4731" y="3846614"/>
            <a:ext cx="43148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669B420-137E-F042-8618-0859D362264C}"/>
              </a:ext>
            </a:extLst>
          </p:cNvPr>
          <p:cNvSpPr txBox="1"/>
          <p:nvPr/>
        </p:nvSpPr>
        <p:spPr>
          <a:xfrm>
            <a:off x="2615214" y="2215661"/>
            <a:ext cx="3913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AO" dirty="0"/>
              <a:t>Relatório de visita a pagina do facebook</a:t>
            </a:r>
          </a:p>
        </p:txBody>
      </p:sp>
    </p:spTree>
    <p:extLst>
      <p:ext uri="{BB962C8B-B14F-4D97-AF65-F5344CB8AC3E}">
        <p14:creationId xmlns:p14="http://schemas.microsoft.com/office/powerpoint/2010/main" val="426360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373" y="2178727"/>
            <a:ext cx="3809254" cy="194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www.infrasat.co.ao/media/158584/liga-lig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8737" y="4353672"/>
            <a:ext cx="1315266" cy="950798"/>
          </a:xfrm>
          <a:prstGeom prst="rect">
            <a:avLst/>
          </a:prstGeom>
          <a:noFill/>
        </p:spPr>
      </p:pic>
      <p:pic>
        <p:nvPicPr>
          <p:cNvPr id="5" name="Imagem 4" descr="net-liga-cor-120x1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286" y="4353672"/>
            <a:ext cx="1143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8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0A71B25-8FBC-5D46-B9EF-191BF8BA9D96}"/>
              </a:ext>
            </a:extLst>
          </p:cNvPr>
          <p:cNvSpPr txBox="1"/>
          <p:nvPr/>
        </p:nvSpPr>
        <p:spPr>
          <a:xfrm>
            <a:off x="3774871" y="2068024"/>
            <a:ext cx="1562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AO" sz="2800" dirty="0"/>
              <a:t>Relatório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211759E-CC70-DB49-B20C-DF6AE5BCDE42}"/>
              </a:ext>
            </a:extLst>
          </p:cNvPr>
          <p:cNvSpPr txBox="1"/>
          <p:nvPr/>
        </p:nvSpPr>
        <p:spPr>
          <a:xfrm>
            <a:off x="511690" y="2967335"/>
            <a:ext cx="8088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AO" dirty="0"/>
              <a:t>O presente relatório espelha as actividade no facebook referente aos gostos e seguidores durante o ano 2021 á 2022</a:t>
            </a:r>
          </a:p>
          <a:p>
            <a:r>
              <a:rPr lang="pt-AO" dirty="0"/>
              <a:t>Segue abaixo os gráficos.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3D737B-CC63-6B41-888D-6AE9673AC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54" y="1814267"/>
            <a:ext cx="7939091" cy="490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21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80C887B-5DA8-7945-B701-B2812C5FDE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957891"/>
              </p:ext>
            </p:extLst>
          </p:nvPr>
        </p:nvGraphicFramePr>
        <p:xfrm>
          <a:off x="1062892" y="1802342"/>
          <a:ext cx="7018215" cy="491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4606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695C28-C417-734D-8DE6-A191B3E53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69" y="1909413"/>
            <a:ext cx="8643639" cy="46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89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868783-020A-7340-B29C-7685EB799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6" y="1808891"/>
            <a:ext cx="8586787" cy="491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42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216727" y="249382"/>
            <a:ext cx="6761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prstClr val="black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A63B709-24EC-104D-B130-F6608A53ED39}"/>
              </a:ext>
            </a:extLst>
          </p:cNvPr>
          <p:cNvSpPr txBox="1"/>
          <p:nvPr/>
        </p:nvSpPr>
        <p:spPr>
          <a:xfrm>
            <a:off x="78750" y="1932020"/>
            <a:ext cx="89864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AO" dirty="0"/>
              <a:t>Obs: de salientar que desde o principio do ano em curso (2022) constatou-se um crescimento </a:t>
            </a:r>
          </a:p>
          <a:p>
            <a:r>
              <a:rPr lang="pt-AO" dirty="0"/>
              <a:t>Tanto de vizualização como tambem gosto da nossa pagina, quanto ao site não conseguimos</a:t>
            </a:r>
          </a:p>
          <a:p>
            <a:r>
              <a:rPr lang="pt-AO" dirty="0"/>
              <a:t>Ter o feedback devido a situação da instalaçao da credecial do mesmo por parte do nosso </a:t>
            </a:r>
          </a:p>
          <a:p>
            <a:r>
              <a:rPr lang="pt-AO" dirty="0"/>
              <a:t>Fornecidor.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216727" y="249382"/>
            <a:ext cx="6761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prstClr val="black"/>
                </a:solidFill>
                <a:latin typeface="Arial Narrow" pitchFamily="34" charset="0"/>
              </a:rPr>
              <a:t>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0606D6D-E31D-7747-B8CD-5D45E351E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774093"/>
              </p:ext>
            </p:extLst>
          </p:nvPr>
        </p:nvGraphicFramePr>
        <p:xfrm>
          <a:off x="1567541" y="4869444"/>
          <a:ext cx="4995545" cy="97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990">
                  <a:extLst>
                    <a:ext uri="{9D8B030D-6E8A-4147-A177-3AD203B41FA5}">
                      <a16:colId xmlns:a16="http://schemas.microsoft.com/office/drawing/2014/main" val="945272847"/>
                    </a:ext>
                  </a:extLst>
                </a:gridCol>
                <a:gridCol w="1609725">
                  <a:extLst>
                    <a:ext uri="{9D8B030D-6E8A-4147-A177-3AD203B41FA5}">
                      <a16:colId xmlns:a16="http://schemas.microsoft.com/office/drawing/2014/main" val="372598246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519068126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2273989867"/>
                    </a:ext>
                  </a:extLst>
                </a:gridCol>
              </a:tblGrid>
              <a:tr h="186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Nº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CANAL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 dirty="0">
                          <a:effectLst/>
                        </a:rPr>
                        <a:t>Nº LEADS </a:t>
                      </a:r>
                      <a:endParaRPr lang="pt-A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%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0177086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1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FACEBOOK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134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91,16%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299086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2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WHATSAPP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13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8,84%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3240420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3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OUTROS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0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0,00%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6335571"/>
                  </a:ext>
                </a:extLst>
              </a:tr>
              <a:tr h="217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TOTAL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TOTAL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>
                          <a:effectLst/>
                        </a:rPr>
                        <a:t>147</a:t>
                      </a:r>
                      <a:endParaRPr lang="pt-A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000" dirty="0">
                          <a:effectLst/>
                        </a:rPr>
                        <a:t>100,00%</a:t>
                      </a:r>
                      <a:endParaRPr lang="pt-A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9526396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434A138-B8E9-D344-A169-8BA46315B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914" y="190359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altLang="pt-A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DAS LEADS NAS REDES SOCIAIS</a:t>
            </a:r>
            <a:endParaRPr kumimoji="0" lang="pt-PT" altLang="pt-A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A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Objeto 4">
            <a:extLst>
              <a:ext uri="{FF2B5EF4-FFF2-40B4-BE49-F238E27FC236}">
                <a16:creationId xmlns:a16="http://schemas.microsoft.com/office/drawing/2014/main" id="{42CE1AD5-67F5-F24C-9186-FF1A55DB2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544206"/>
              </p:ext>
            </p:extLst>
          </p:nvPr>
        </p:nvGraphicFramePr>
        <p:xfrm>
          <a:off x="1567541" y="2861711"/>
          <a:ext cx="5610225" cy="144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8805A25B-6FE0-744D-94B0-0FBE6AE82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541" y="2536776"/>
            <a:ext cx="431560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A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Gráfico - variação das leads nas redes sociais – 2021</a:t>
            </a:r>
            <a:endParaRPr kumimoji="0" lang="pt-PT" altLang="pt-A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A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52DA532-B278-4144-924C-3D0CC7F1A7B0}"/>
              </a:ext>
            </a:extLst>
          </p:cNvPr>
          <p:cNvSpPr/>
          <p:nvPr/>
        </p:nvSpPr>
        <p:spPr>
          <a:xfrm>
            <a:off x="1567541" y="4531839"/>
            <a:ext cx="28809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PT" altLang="pt-AO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 das leads por canais – 2021</a:t>
            </a:r>
            <a:endParaRPr lang="pt-PT" altLang="pt-AO" sz="1200" dirty="0"/>
          </a:p>
        </p:txBody>
      </p:sp>
    </p:spTree>
    <p:extLst>
      <p:ext uri="{BB962C8B-B14F-4D97-AF65-F5344CB8AC3E}">
        <p14:creationId xmlns:p14="http://schemas.microsoft.com/office/powerpoint/2010/main" val="3515430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B128-0DDE-CD43-B696-EB26C395C3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216727" y="249382"/>
            <a:ext cx="6761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prstClr val="black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8FB8C04-9A0F-F14A-9675-D46AF463A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26600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altLang="pt-AO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Gráfico das leads por canais</a:t>
            </a:r>
            <a:endParaRPr kumimoji="0" lang="pt-PT" altLang="pt-AO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A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D45BAD1-4520-954C-919E-1139419953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0962548"/>
              </p:ext>
            </p:extLst>
          </p:nvPr>
        </p:nvGraphicFramePr>
        <p:xfrm>
          <a:off x="2036618" y="2392376"/>
          <a:ext cx="4516582" cy="263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102EF8EC-0777-E94E-BE35-1987D16D2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371" y="-220287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A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 importa referir que não foi possível mensurar as leads convertidas em vendas devido a falta de feedback dos gestores.</a:t>
            </a:r>
            <a:endParaRPr kumimoji="0" lang="pt-PT" altLang="pt-A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8BD9AA4-8044-CD4D-BC76-CF76934CFDBA}"/>
              </a:ext>
            </a:extLst>
          </p:cNvPr>
          <p:cNvSpPr/>
          <p:nvPr/>
        </p:nvSpPr>
        <p:spPr>
          <a:xfrm>
            <a:off x="1893062" y="1860412"/>
            <a:ext cx="2678938" cy="2796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pt-PT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Gráfico das leads por canais</a:t>
            </a:r>
            <a:endParaRPr lang="pt-AO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707A8AA-0910-F740-9D84-B64AFF70F947}"/>
              </a:ext>
            </a:extLst>
          </p:cNvPr>
          <p:cNvSpPr/>
          <p:nvPr/>
        </p:nvSpPr>
        <p:spPr>
          <a:xfrm>
            <a:off x="1012371" y="5275255"/>
            <a:ext cx="7561613" cy="669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 importa referir que não foi possível mensurar as leads convertidas em vendas devido a falta de feedback dos gestores.</a:t>
            </a:r>
            <a:endParaRPr lang="pt-A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475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22417</TotalTime>
  <Words>222</Words>
  <Application>Microsoft Macintosh PowerPoint</Application>
  <PresentationFormat>Apresentação no Ecrã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Century Gothic</vt:lpstr>
      <vt:lpstr>Symbol</vt:lpstr>
      <vt:lpstr>Tahoma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Nacional de Angola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Dias</dc:creator>
  <cp:lastModifiedBy>Herodes ventura da Silva Abel mix</cp:lastModifiedBy>
  <cp:revision>698</cp:revision>
  <dcterms:created xsi:type="dcterms:W3CDTF">2012-05-24T09:46:32Z</dcterms:created>
  <dcterms:modified xsi:type="dcterms:W3CDTF">2022-04-29T09:24:41Z</dcterms:modified>
</cp:coreProperties>
</file>